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95" r:id="rId2"/>
    <p:sldId id="333" r:id="rId3"/>
    <p:sldId id="299" r:id="rId4"/>
    <p:sldId id="300" r:id="rId5"/>
    <p:sldId id="301" r:id="rId6"/>
    <p:sldId id="306" r:id="rId7"/>
    <p:sldId id="312" r:id="rId8"/>
    <p:sldId id="324" r:id="rId9"/>
    <p:sldId id="319" r:id="rId10"/>
    <p:sldId id="297" r:id="rId11"/>
  </p:sldIdLst>
  <p:sldSz cx="24384000" cy="13716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egoe UI" panose="020B0502040204020203" pitchFamily="34" charset="0"/>
      <p:regular r:id="rId17"/>
      <p:bold r:id="rId18"/>
      <p:italic r:id="rId19"/>
      <p:boldItalic r:id="rId20"/>
    </p:embeddedFont>
    <p:embeddedFont>
      <p:font typeface="SF UI Display Semibold" panose="020B0604020202020204" charset="0"/>
      <p:regular r:id="rId21"/>
      <p:bold r:id="rId22"/>
    </p:embeddedFont>
    <p:embeddedFont>
      <p:font typeface="Arimo" panose="020B060402020202020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B7E"/>
    <a:srgbClr val="0E0C0E"/>
    <a:srgbClr val="132249"/>
    <a:srgbClr val="5B5771"/>
    <a:srgbClr val="8783A1"/>
    <a:srgbClr val="A5A2B8"/>
    <a:srgbClr val="2D9CCD"/>
    <a:srgbClr val="FFFFFF"/>
    <a:srgbClr val="CDE7F3"/>
    <a:srgbClr val="E5E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2"/>
  </p:normalViewPr>
  <p:slideViewPr>
    <p:cSldViewPr snapToGrid="0">
      <p:cViewPr varScale="1">
        <p:scale>
          <a:sx n="61" d="100"/>
          <a:sy n="61" d="100"/>
        </p:scale>
        <p:origin x="78" y="5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7708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630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14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4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51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1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0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110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11814854" y="3230211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-033_1302x975.jpeg"/>
          <p:cNvSpPr>
            <a:spLocks noGrp="1"/>
          </p:cNvSpPr>
          <p:nvPr>
            <p:ph type="pic" sz="half" idx="21"/>
          </p:nvPr>
        </p:nvSpPr>
        <p:spPr>
          <a:xfrm>
            <a:off x="12407900" y="57150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2-10-superquadro_1631x2178.jpeg"/>
          <p:cNvSpPr>
            <a:spLocks noGrp="1"/>
          </p:cNvSpPr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mv="urn:schemas-microsoft-com:mac:vml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mv="urn:schemas-microsoft-com:mac:vml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hy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https://www.youtube.com/embed/T6MIuEmKvxw?feature=oembed" TargetMode="External"/><Relationship Id="rId1" Type="http://schemas.openxmlformats.org/officeDocument/2006/relationships/video" Target="https://www.youtube.com/embed/3p4CKhTvpn8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364841" y="7147169"/>
            <a:ext cx="21113750" cy="3331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buClr>
                <a:srgbClr val="002060"/>
              </a:buClr>
              <a:buSzPts val="3600"/>
            </a:pPr>
            <a:r>
              <a:rPr lang="ru-RU" sz="8000" b="1" dirty="0">
                <a:solidFill>
                  <a:srgbClr val="130A4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8000" b="1" dirty="0">
                <a:solidFill>
                  <a:srgbClr val="213B7E"/>
                </a:solidFill>
                <a:latin typeface="Times New Roman"/>
                <a:ea typeface="Tahoma"/>
                <a:cs typeface="Times New Roman"/>
                <a:sym typeface="Tahoma"/>
              </a:rPr>
              <a:t>Всероссийский конкурс </a:t>
            </a:r>
          </a:p>
          <a:p>
            <a:pPr>
              <a:lnSpc>
                <a:spcPct val="90000"/>
              </a:lnSpc>
              <a:spcBef>
                <a:spcPts val="2000"/>
              </a:spcBef>
              <a:buClr>
                <a:srgbClr val="002060"/>
              </a:buClr>
              <a:buSzPts val="3600"/>
            </a:pPr>
            <a:r>
              <a:rPr lang="ru-RU" sz="8000" b="1" dirty="0">
                <a:solidFill>
                  <a:srgbClr val="213B7E"/>
                </a:solidFill>
                <a:latin typeface="Times New Roman"/>
                <a:ea typeface="Tahoma"/>
                <a:cs typeface="Times New Roman"/>
                <a:sym typeface="Tahoma"/>
              </a:rPr>
              <a:t>«Гимн России понятными словами»</a:t>
            </a:r>
          </a:p>
          <a:p>
            <a:pPr>
              <a:lnSpc>
                <a:spcPct val="90000"/>
              </a:lnSpc>
              <a:spcBef>
                <a:spcPts val="2000"/>
              </a:spcBef>
              <a:buClr>
                <a:srgbClr val="002060"/>
              </a:buClr>
              <a:buSzPts val="3600"/>
            </a:pPr>
            <a:endParaRPr sz="3600" b="1" dirty="0">
              <a:solidFill>
                <a:srgbClr val="130A47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r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ts val="1800"/>
            </a:pPr>
            <a:endParaRPr sz="36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algn="r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ts val="1800"/>
            </a:pPr>
            <a:endParaRPr sz="36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ts val="1800"/>
            </a:pPr>
            <a:endParaRPr sz="36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0" y="12665793"/>
            <a:ext cx="24384000" cy="1050207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/>
          </a:p>
        </p:txBody>
      </p:sp>
      <p:pic>
        <p:nvPicPr>
          <p:cNvPr id="94" name="Google Shape;94;p1" descr="cid:e30117c7-1ef3-47c8-84db-bb4797210332@avtoban.r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99874" cy="721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"/>
          <p:cNvSpPr txBox="1"/>
          <p:nvPr/>
        </p:nvSpPr>
        <p:spPr>
          <a:xfrm>
            <a:off x="0" y="12966701"/>
            <a:ext cx="24384000" cy="222250"/>
          </a:xfrm>
          <a:prstGeom prst="rect">
            <a:avLst/>
          </a:prstGeom>
          <a:solidFill>
            <a:srgbClr val="002368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l"/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3"/>
          <p:cNvSpPr txBox="1"/>
          <p:nvPr/>
        </p:nvSpPr>
        <p:spPr>
          <a:xfrm>
            <a:off x="2340355" y="5327709"/>
            <a:ext cx="20331049" cy="9325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endParaRPr lang="ru-RU" sz="5400" b="1" dirty="0">
              <a:solidFill>
                <a:srgbClr val="000090"/>
              </a:solidFill>
              <a:latin typeface="Times New Roman"/>
              <a:ea typeface="Tahoma"/>
              <a:cs typeface="Times New Roman"/>
              <a:sym typeface="Tahoma"/>
            </a:endParaRPr>
          </a:p>
          <a:p>
            <a:pPr>
              <a:buClr>
                <a:schemeClr val="dk1"/>
              </a:buClr>
              <a:buSzPts val="1400"/>
            </a:pPr>
            <a:r>
              <a:rPr lang="ru-RU" sz="5400" b="1" dirty="0">
                <a:solidFill>
                  <a:srgbClr val="000090"/>
                </a:solidFill>
                <a:latin typeface="Times New Roman"/>
                <a:ea typeface="Tahoma"/>
                <a:cs typeface="Times New Roman"/>
                <a:sym typeface="Tahoma"/>
              </a:rPr>
              <a:t>Вместе строим страну, в которой хочется жить и работать!</a:t>
            </a:r>
          </a:p>
          <a:p>
            <a:pPr>
              <a:buClr>
                <a:schemeClr val="dk1"/>
              </a:buClr>
              <a:buSzPts val="1400"/>
            </a:pPr>
            <a:r>
              <a:rPr lang="ru-RU" sz="5400" b="1" dirty="0">
                <a:solidFill>
                  <a:srgbClr val="000090"/>
                </a:solidFill>
                <a:latin typeface="Times New Roman"/>
                <a:ea typeface="Tahoma"/>
                <a:cs typeface="Times New Roman"/>
                <a:sym typeface="Tahoma"/>
              </a:rPr>
              <a:t>  </a:t>
            </a:r>
            <a:endParaRPr lang="en-US" sz="5400" b="1" dirty="0">
              <a:solidFill>
                <a:srgbClr val="000090"/>
              </a:solidFill>
              <a:latin typeface="Times New Roman"/>
              <a:ea typeface="Tahoma"/>
              <a:cs typeface="Times New Roman"/>
              <a:sym typeface="Tahoma"/>
            </a:endParaRPr>
          </a:p>
          <a:p>
            <a:pPr>
              <a:buClr>
                <a:schemeClr val="dk1"/>
              </a:buClr>
              <a:buSzPts val="1400"/>
            </a:pPr>
            <a:r>
              <a:rPr lang="ru-RU" sz="5400" b="1" dirty="0">
                <a:solidFill>
                  <a:srgbClr val="000090"/>
                </a:solidFill>
                <a:latin typeface="Times New Roman"/>
                <a:ea typeface="Tahoma"/>
                <a:cs typeface="Times New Roman"/>
                <a:sym typeface="Tahoma"/>
              </a:rPr>
              <a:t>Организатор конкурса </a:t>
            </a:r>
          </a:p>
          <a:p>
            <a:pPr>
              <a:buClr>
                <a:schemeClr val="dk1"/>
              </a:buClr>
              <a:buSzPts val="1400"/>
            </a:pPr>
            <a:r>
              <a:rPr lang="ru-RU" sz="5400" b="1" dirty="0">
                <a:solidFill>
                  <a:srgbClr val="000090"/>
                </a:solidFill>
                <a:latin typeface="Times New Roman"/>
                <a:ea typeface="Tahoma"/>
                <a:cs typeface="Times New Roman"/>
                <a:sym typeface="Tahoma"/>
              </a:rPr>
              <a:t>АНО «Инновационный центр развития и воспитания детей и молодежи» при поддержке Министерства Просвещения РФ</a:t>
            </a:r>
          </a:p>
          <a:p>
            <a:pPr>
              <a:buClr>
                <a:schemeClr val="dk1"/>
              </a:buClr>
              <a:buSzPts val="1400"/>
            </a:pPr>
            <a:endParaRPr lang="ru-RU" sz="5400" b="1" dirty="0">
              <a:solidFill>
                <a:srgbClr val="000090"/>
              </a:solidFill>
              <a:latin typeface="Times New Roman"/>
              <a:ea typeface="Tahoma"/>
              <a:cs typeface="Times New Roman"/>
              <a:sym typeface="Tahoma"/>
            </a:endParaRPr>
          </a:p>
          <a:p>
            <a:pPr>
              <a:buClr>
                <a:schemeClr val="dk1"/>
              </a:buClr>
              <a:buSzPts val="1400"/>
            </a:pPr>
            <a:r>
              <a:rPr lang="en-US" sz="5400" b="1" dirty="0">
                <a:solidFill>
                  <a:srgbClr val="000090"/>
                </a:solidFill>
                <a:latin typeface="Times New Roman"/>
                <a:ea typeface="Tahoma"/>
                <a:cs typeface="Times New Roman"/>
                <a:sym typeface="Tahoma"/>
                <a:hlinkClick r:id="rId3"/>
              </a:rPr>
              <a:t>www.youthy.ru</a:t>
            </a:r>
            <a:endParaRPr lang="ru-RU" sz="5400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>
              <a:buClr>
                <a:schemeClr val="dk1"/>
              </a:buClr>
              <a:buSzPts val="1400"/>
            </a:pPr>
            <a:r>
              <a:rPr lang="ru-RU" sz="5400" b="1" dirty="0">
                <a:solidFill>
                  <a:srgbClr val="000090"/>
                </a:solidFill>
                <a:latin typeface="Times New Roman"/>
                <a:cs typeface="Times New Roman"/>
              </a:rPr>
              <a:t>+7 (985) 751-83-73</a:t>
            </a:r>
          </a:p>
          <a:p>
            <a:pPr>
              <a:buClr>
                <a:schemeClr val="dk1"/>
              </a:buClr>
              <a:buSzPts val="1400"/>
            </a:pPr>
            <a:endParaRPr lang="en-US" sz="5400" b="1" dirty="0">
              <a:solidFill>
                <a:srgbClr val="000090"/>
              </a:solidFill>
              <a:latin typeface="Times New Roman"/>
              <a:ea typeface="Tahoma"/>
              <a:cs typeface="Times New Roman"/>
              <a:sym typeface="Tahoma"/>
            </a:endParaRPr>
          </a:p>
          <a:p>
            <a:pPr>
              <a:buClr>
                <a:schemeClr val="dk1"/>
              </a:buClr>
              <a:buSzPts val="1400"/>
            </a:pPr>
            <a:endParaRPr sz="54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306" name="Google Shape;306;p23" descr="cid:e30117c7-1ef3-47c8-84db-bb4797210332@avtoban.r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874" y="527049"/>
            <a:ext cx="24399874" cy="48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643062" y="7080422"/>
            <a:ext cx="21113750" cy="420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buClr>
                <a:srgbClr val="002060"/>
              </a:buClr>
              <a:buSzPts val="3600"/>
            </a:pPr>
            <a:r>
              <a:rPr lang="ru-RU" sz="8000" b="1" dirty="0">
                <a:solidFill>
                  <a:srgbClr val="130A4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7200" b="1" i="1" dirty="0">
                <a:solidFill>
                  <a:srgbClr val="213B7E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«Сегодня — дети, завтра — народ.» </a:t>
            </a:r>
            <a:r>
              <a:rPr lang="ru-RU" sz="6000" b="1" dirty="0">
                <a:solidFill>
                  <a:srgbClr val="213B7E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</a:p>
          <a:p>
            <a:pPr>
              <a:lnSpc>
                <a:spcPct val="90000"/>
              </a:lnSpc>
              <a:spcBef>
                <a:spcPts val="2000"/>
              </a:spcBef>
              <a:buClr>
                <a:srgbClr val="002060"/>
              </a:buClr>
              <a:buSzPts val="3600"/>
            </a:pPr>
            <a:r>
              <a:rPr lang="ru-RU" sz="4800" dirty="0">
                <a:solidFill>
                  <a:srgbClr val="213B7E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Сергей Владимирович Михалков, советский и российский писатель, поэт, драматург и публицист, военный корреспондент, сценарист, общественный деятель. Соавтор текста гимна Советского Союза и автор текста гимна Российской Федерации</a:t>
            </a:r>
            <a:endParaRPr sz="3600" dirty="0">
              <a:solidFill>
                <a:srgbClr val="213B7E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algn="r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ts val="1800"/>
            </a:pPr>
            <a:endParaRPr sz="36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algn="r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ts val="1800"/>
            </a:pPr>
            <a:endParaRPr sz="36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ts val="1800"/>
            </a:pPr>
            <a:endParaRPr sz="36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0" y="12665793"/>
            <a:ext cx="24384000" cy="1050207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/>
          </a:p>
        </p:txBody>
      </p:sp>
      <p:pic>
        <p:nvPicPr>
          <p:cNvPr id="94" name="Google Shape;94;p1" descr="cid:e30117c7-1ef3-47c8-84db-bb4797210332@avtoban.r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838"/>
            <a:ext cx="24399874" cy="721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9165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B969488-2E37-F446-86AD-7A653597A636}"/>
              </a:ext>
            </a:extLst>
          </p:cNvPr>
          <p:cNvSpPr/>
          <p:nvPr/>
        </p:nvSpPr>
        <p:spPr>
          <a:xfrm>
            <a:off x="12597299" y="3285359"/>
            <a:ext cx="10207963" cy="8734381"/>
          </a:xfrm>
          <a:prstGeom prst="rect">
            <a:avLst/>
          </a:prstGeom>
          <a:solidFill>
            <a:srgbClr val="2D9CCD">
              <a:alpha val="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27" name="Международный конкурс «Расскажи миру о своей Родине» — проект по патриотическому воспитанию детей и молодёжи, формированию дружественных международных связей.…"/>
          <p:cNvSpPr txBox="1"/>
          <p:nvPr/>
        </p:nvSpPr>
        <p:spPr>
          <a:xfrm>
            <a:off x="12924303" y="4376637"/>
            <a:ext cx="9906167" cy="7427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mv="urn:schemas-microsoft-com:mac:vml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just" defTabSz="457200">
              <a:defRPr sz="3500">
                <a:solidFill>
                  <a:srgbClr val="5A5F5E"/>
                </a:solidFill>
              </a:defRPr>
            </a:pPr>
            <a:r>
              <a:rPr lang="ru-RU" sz="2800" dirty="0">
                <a:solidFill>
                  <a:srgbClr val="0E0C0E"/>
                </a:solidFill>
                <a:latin typeface="Times New Roman"/>
                <a:cs typeface="Times New Roman"/>
              </a:rPr>
              <a:t>Конкурс «Гимн России понятными словами» - проект по патриотическому воспитанию детей и молодёжи, призванный пробудить интерес к государственным символам и истории нашей страны, способствовать повышению гражданской инициативы. </a:t>
            </a:r>
            <a:endParaRPr lang="en-US" sz="2800" dirty="0">
              <a:solidFill>
                <a:srgbClr val="0E0C0E"/>
              </a:solidFill>
              <a:latin typeface="Times New Roman"/>
              <a:cs typeface="Times New Roman"/>
            </a:endParaRPr>
          </a:p>
          <a:p>
            <a:pPr algn="l" defTabSz="457200">
              <a:defRPr sz="3500">
                <a:solidFill>
                  <a:srgbClr val="5A5F5E"/>
                </a:solidFill>
              </a:defRPr>
            </a:pPr>
            <a:endParaRPr sz="2800" dirty="0">
              <a:solidFill>
                <a:srgbClr val="0E0C0E"/>
              </a:solidFill>
              <a:latin typeface="Times New Roman"/>
              <a:cs typeface="Times New Roman"/>
            </a:endParaRPr>
          </a:p>
          <a:p>
            <a:pPr algn="just" defTabSz="457200">
              <a:defRPr sz="3500">
                <a:solidFill>
                  <a:srgbClr val="5A5F5E"/>
                </a:solidFill>
              </a:defRPr>
            </a:pPr>
            <a:r>
              <a:rPr lang="ru-RU" sz="2800" dirty="0">
                <a:solidFill>
                  <a:srgbClr val="0E0C0E"/>
                </a:solidFill>
                <a:latin typeface="Times New Roman"/>
                <a:cs typeface="Times New Roman"/>
              </a:rPr>
              <a:t>Участникам конкурса предлагается найти в тексте гимна России слова, которые возможно не совсем понятны, выяснить их значение по словарю, проработать и создать «</a:t>
            </a:r>
            <a:r>
              <a:rPr lang="ru-RU" sz="2800" dirty="0" err="1">
                <a:solidFill>
                  <a:srgbClr val="0E0C0E"/>
                </a:solidFill>
                <a:latin typeface="Times New Roman"/>
                <a:cs typeface="Times New Roman"/>
              </a:rPr>
              <a:t>объясняшки</a:t>
            </a:r>
            <a:r>
              <a:rPr lang="ru-RU" sz="2800" dirty="0">
                <a:solidFill>
                  <a:srgbClr val="0E0C0E"/>
                </a:solidFill>
                <a:latin typeface="Times New Roman"/>
                <a:cs typeface="Times New Roman"/>
              </a:rPr>
              <a:t>» слов в виде короткого видео, текстовой странички или мультфильма. После проработки всех не до конца понятных слов детям предлагается перечитать текст гимна, заново переосмыслить его содержание.</a:t>
            </a:r>
          </a:p>
          <a:p>
            <a:pPr algn="l" defTabSz="457200">
              <a:defRPr sz="3500">
                <a:solidFill>
                  <a:srgbClr val="5A5F5E"/>
                </a:solidFill>
              </a:defRPr>
            </a:pPr>
            <a:endParaRPr lang="ru-RU" sz="2800" dirty="0">
              <a:solidFill>
                <a:srgbClr val="0E0C0E"/>
              </a:solidFill>
              <a:latin typeface="Times New Roman"/>
              <a:cs typeface="Times New Roman"/>
            </a:endParaRPr>
          </a:p>
          <a:p>
            <a:pPr algn="just" defTabSz="457200">
              <a:defRPr sz="3500">
                <a:solidFill>
                  <a:srgbClr val="5A5F5E"/>
                </a:solidFill>
              </a:defRPr>
            </a:pPr>
            <a:r>
              <a:rPr lang="ru-RU" sz="2800" dirty="0">
                <a:solidFill>
                  <a:srgbClr val="0E0C0E"/>
                </a:solidFill>
                <a:latin typeface="Times New Roman"/>
                <a:cs typeface="Times New Roman"/>
              </a:rPr>
              <a:t>Понимание текста гимна России и осознание заложенного в него смысла приводит к росту патриотизма, любви к Родине и гордости за страну.  </a:t>
            </a:r>
            <a:endParaRPr lang="en-US" sz="2800" dirty="0">
              <a:solidFill>
                <a:srgbClr val="0E0C0E"/>
              </a:solidFill>
              <a:latin typeface="Times New Roman"/>
              <a:cs typeface="Times New Roman"/>
            </a:endParaRPr>
          </a:p>
        </p:txBody>
      </p:sp>
      <p:sp>
        <p:nvSpPr>
          <p:cNvPr id="11" name="Сердце 10">
            <a:extLst>
              <a:ext uri="{FF2B5EF4-FFF2-40B4-BE49-F238E27FC236}">
                <a16:creationId xmlns:a16="http://schemas.microsoft.com/office/drawing/2014/main" xmlns="" id="{BC81FB68-0418-E642-8BA7-26DF1749E4D8}"/>
              </a:ext>
            </a:extLst>
          </p:cNvPr>
          <p:cNvSpPr/>
          <p:nvPr/>
        </p:nvSpPr>
        <p:spPr>
          <a:xfrm>
            <a:off x="13102206" y="10011541"/>
            <a:ext cx="419100" cy="419100"/>
          </a:xfrm>
          <a:prstGeom prst="heart">
            <a:avLst/>
          </a:prstGeom>
          <a:solidFill>
            <a:srgbClr val="213B7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939F822-87F3-FB43-B6DB-0B32F29A3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205" y="6613485"/>
            <a:ext cx="428071" cy="42807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1C01758-5798-E14C-BA00-A6F45C5808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579" y="3561014"/>
            <a:ext cx="758354" cy="758354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C9F06E3-5DD1-5F47-BA7A-39AE1CF3D00C}"/>
              </a:ext>
            </a:extLst>
          </p:cNvPr>
          <p:cNvSpPr/>
          <p:nvPr/>
        </p:nvSpPr>
        <p:spPr>
          <a:xfrm>
            <a:off x="-5325" y="2063876"/>
            <a:ext cx="8537466" cy="163073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C4BF874D-7BE3-FF45-A648-380A1BBC3297}"/>
              </a:ext>
            </a:extLst>
          </p:cNvPr>
          <p:cNvSpPr/>
          <p:nvPr/>
        </p:nvSpPr>
        <p:spPr>
          <a:xfrm>
            <a:off x="2122526" y="-1329907"/>
            <a:ext cx="7021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chemeClr val="tx2"/>
                </a:solidFill>
                <a:latin typeface="SF UI Display Semibold" pitchFamily="2" charset="0"/>
              </a:rPr>
              <a:t>«Расскажи миру о своей Родине» </a:t>
            </a:r>
            <a:endParaRPr lang="ru-RU" sz="3200" b="1">
              <a:latin typeface="SF UI Display Semibold" pitchFamily="2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817B5C37-256D-0B4C-A8B5-30EA92BCF019}"/>
              </a:ext>
            </a:extLst>
          </p:cNvPr>
          <p:cNvSpPr/>
          <p:nvPr/>
        </p:nvSpPr>
        <p:spPr>
          <a:xfrm>
            <a:off x="-5325" y="1336449"/>
            <a:ext cx="736845" cy="1175763"/>
          </a:xfrm>
          <a:prstGeom prst="rect">
            <a:avLst/>
          </a:prstGeom>
          <a:solidFill>
            <a:srgbClr val="2D9CCD">
              <a:alpha val="25411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6" name="О чем наш проект">
            <a:extLst>
              <a:ext uri="{FF2B5EF4-FFF2-40B4-BE49-F238E27FC236}">
                <a16:creationId xmlns:a16="http://schemas.microsoft.com/office/drawing/2014/main" xmlns="" id="{18177ED0-458C-9743-98D3-E8B0A65310A2}"/>
              </a:ext>
            </a:extLst>
          </p:cNvPr>
          <p:cNvSpPr txBox="1">
            <a:spLocks/>
          </p:cNvSpPr>
          <p:nvPr/>
        </p:nvSpPr>
        <p:spPr>
          <a:xfrm>
            <a:off x="731520" y="1166740"/>
            <a:ext cx="21448542" cy="1363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5A5F5E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14732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22098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29464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36830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35052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40894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46736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52578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algn="l" hangingPunct="1"/>
            <a:r>
              <a:rPr lang="ru-RU" b="1" dirty="0">
                <a:solidFill>
                  <a:srgbClr val="213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«Гимн России понятными словами»</a:t>
            </a:r>
          </a:p>
        </p:txBody>
      </p:sp>
      <p:pic>
        <p:nvPicPr>
          <p:cNvPr id="15" name="Picture 14" descr="IMG_06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78" y="4414519"/>
            <a:ext cx="11582086" cy="68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283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784DFF9-A87B-4443-8AC9-C0D76D4C2A0B}"/>
              </a:ext>
            </a:extLst>
          </p:cNvPr>
          <p:cNvSpPr/>
          <p:nvPr/>
        </p:nvSpPr>
        <p:spPr>
          <a:xfrm>
            <a:off x="1489326" y="3144160"/>
            <a:ext cx="7654674" cy="7606218"/>
          </a:xfrm>
          <a:prstGeom prst="rect">
            <a:avLst/>
          </a:prstGeom>
          <a:solidFill>
            <a:srgbClr val="2D9CCD">
              <a:alpha val="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" name="Международный конкурс «Расскажи миру о своей Родине» — проект по патриотическому воспитанию детей и молодёжи, формированию дружественных международных связей.…">
            <a:extLst>
              <a:ext uri="{FF2B5EF4-FFF2-40B4-BE49-F238E27FC236}">
                <a16:creationId xmlns:a16="http://schemas.microsoft.com/office/drawing/2014/main" xmlns="" id="{0E11E34A-6B8B-4E43-ADED-CC30BE6A31BD}"/>
              </a:ext>
            </a:extLst>
          </p:cNvPr>
          <p:cNvSpPr txBox="1"/>
          <p:nvPr/>
        </p:nvSpPr>
        <p:spPr>
          <a:xfrm>
            <a:off x="2077661" y="3575053"/>
            <a:ext cx="6478004" cy="699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defRPr sz="3500">
                <a:solidFill>
                  <a:srgbClr val="5A5F5E"/>
                </a:solidFill>
              </a:defRPr>
            </a:pPr>
            <a:r>
              <a:rPr lang="ru-RU" sz="2800" dirty="0">
                <a:solidFill>
                  <a:srgbClr val="0E0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существования Конкурса (2017 – 2022 гг.) организаторы получили </a:t>
            </a:r>
            <a:r>
              <a:rPr lang="ru-RU" sz="2800" b="1" dirty="0">
                <a:solidFill>
                  <a:srgbClr val="213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5894 работ </a:t>
            </a:r>
            <a:r>
              <a:rPr lang="ru-RU" sz="2800" dirty="0">
                <a:solidFill>
                  <a:srgbClr val="0E0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жителей РФ из </a:t>
            </a:r>
            <a:r>
              <a:rPr lang="ru-RU" sz="2800" b="1" dirty="0">
                <a:solidFill>
                  <a:srgbClr val="213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регионов </a:t>
            </a:r>
            <a:r>
              <a:rPr lang="ru-RU" sz="2800" dirty="0">
                <a:solidFill>
                  <a:srgbClr val="0E0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</a:p>
          <a:p>
            <a:pPr algn="just" defTabSz="457200">
              <a:defRPr sz="3500">
                <a:solidFill>
                  <a:srgbClr val="5A5F5E"/>
                </a:solidFill>
              </a:defRPr>
            </a:pPr>
            <a:endParaRPr lang="ru-RU" sz="2800" dirty="0">
              <a:solidFill>
                <a:srgbClr val="0E0C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>
              <a:defRPr sz="3500">
                <a:solidFill>
                  <a:srgbClr val="5A5F5E"/>
                </a:solidFill>
              </a:defRPr>
            </a:pPr>
            <a:r>
              <a:rPr lang="ru-RU" sz="2800" dirty="0">
                <a:solidFill>
                  <a:srgbClr val="0E0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заявок на </a:t>
            </a:r>
            <a:r>
              <a:rPr lang="en-US" sz="2800" dirty="0">
                <a:solidFill>
                  <a:srgbClr val="0E0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ru-RU" sz="2800" dirty="0">
                <a:solidFill>
                  <a:srgbClr val="0E0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«Гимн России понятными словами» </a:t>
            </a:r>
            <a:r>
              <a:rPr lang="ru-RU" sz="2800" b="1" dirty="0">
                <a:solidFill>
                  <a:srgbClr val="213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25 октября 20 22 года</a:t>
            </a:r>
            <a:r>
              <a:rPr lang="ru-RU" sz="2800" dirty="0">
                <a:solidFill>
                  <a:srgbClr val="0E0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457200">
              <a:defRPr sz="3500">
                <a:solidFill>
                  <a:srgbClr val="5A5F5E"/>
                </a:solidFill>
              </a:defRPr>
            </a:pPr>
            <a:endParaRPr lang="ru-RU" sz="2800" dirty="0">
              <a:solidFill>
                <a:srgbClr val="0E0C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>
              <a:defRPr sz="3500">
                <a:solidFill>
                  <a:srgbClr val="5A5F5E"/>
                </a:solidFill>
              </a:defRPr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проходит при поддержке Министерства просвещения РФ в рамках Федерального проекта </a:t>
            </a:r>
            <a:r>
              <a:rPr lang="ru-RU" sz="2800" b="1" dirty="0">
                <a:solidFill>
                  <a:srgbClr val="213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«Патриотическое воспитание граждан Российской Федерации»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проекта «Образование».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>
              <a:defRPr sz="3500">
                <a:solidFill>
                  <a:srgbClr val="5A5F5E"/>
                </a:solidFill>
              </a:defRPr>
            </a:pPr>
            <a:endParaRPr lang="ru-RU" sz="2800" dirty="0">
              <a:solidFill>
                <a:srgbClr val="0E0C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2CFB3C8-4EC3-8345-97FD-9057790F3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930" y="-2206862"/>
            <a:ext cx="1524001" cy="1169343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FD219CA-953A-374F-B9D6-6F862AD7BED3}"/>
              </a:ext>
            </a:extLst>
          </p:cNvPr>
          <p:cNvSpPr/>
          <p:nvPr/>
        </p:nvSpPr>
        <p:spPr>
          <a:xfrm>
            <a:off x="-198149" y="15131760"/>
            <a:ext cx="396297" cy="3989021"/>
          </a:xfrm>
          <a:prstGeom prst="rect">
            <a:avLst/>
          </a:prstGeom>
          <a:solidFill>
            <a:srgbClr val="213B7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BDFFAECF-DF59-2647-B1B9-1EDD1E19046F}"/>
              </a:ext>
            </a:extLst>
          </p:cNvPr>
          <p:cNvSpPr/>
          <p:nvPr/>
        </p:nvSpPr>
        <p:spPr>
          <a:xfrm>
            <a:off x="-5325" y="1336449"/>
            <a:ext cx="736845" cy="1175763"/>
          </a:xfrm>
          <a:prstGeom prst="rect">
            <a:avLst/>
          </a:prstGeom>
          <a:solidFill>
            <a:srgbClr val="2D9CCD">
              <a:alpha val="25411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8" name="О чем наш проект">
            <a:extLst>
              <a:ext uri="{FF2B5EF4-FFF2-40B4-BE49-F238E27FC236}">
                <a16:creationId xmlns:a16="http://schemas.microsoft.com/office/drawing/2014/main" xmlns="" id="{CB7AD144-D0B2-B34D-AED1-FB9461D2DAE4}"/>
              </a:ext>
            </a:extLst>
          </p:cNvPr>
          <p:cNvSpPr txBox="1">
            <a:spLocks/>
          </p:cNvSpPr>
          <p:nvPr/>
        </p:nvSpPr>
        <p:spPr>
          <a:xfrm>
            <a:off x="1510667" y="1194518"/>
            <a:ext cx="15451453" cy="1363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5A5F5E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14732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22098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29464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36830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35052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40894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46736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52578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algn="l" hangingPunct="1"/>
            <a:r>
              <a:rPr lang="ru-RU" b="1" dirty="0">
                <a:solidFill>
                  <a:srgbClr val="213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</a:t>
            </a:r>
          </a:p>
        </p:txBody>
      </p:sp>
      <p:pic>
        <p:nvPicPr>
          <p:cNvPr id="21" name="Picture 20" descr="IMG_065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804" y="3719079"/>
            <a:ext cx="12449686" cy="731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008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0982473-2CD1-4944-93AA-E006EC86E983}"/>
              </a:ext>
            </a:extLst>
          </p:cNvPr>
          <p:cNvSpPr/>
          <p:nvPr/>
        </p:nvSpPr>
        <p:spPr>
          <a:xfrm>
            <a:off x="-5325" y="1336449"/>
            <a:ext cx="736845" cy="1175763"/>
          </a:xfrm>
          <a:prstGeom prst="rect">
            <a:avLst/>
          </a:prstGeom>
          <a:solidFill>
            <a:srgbClr val="2D9CCD">
              <a:alpha val="25411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" name="О чем наш проект">
            <a:extLst>
              <a:ext uri="{FF2B5EF4-FFF2-40B4-BE49-F238E27FC236}">
                <a16:creationId xmlns:a16="http://schemas.microsoft.com/office/drawing/2014/main" xmlns="" id="{73C8C4EE-85B4-9046-BC7B-1D330DF96833}"/>
              </a:ext>
            </a:extLst>
          </p:cNvPr>
          <p:cNvSpPr txBox="1">
            <a:spLocks/>
          </p:cNvSpPr>
          <p:nvPr/>
        </p:nvSpPr>
        <p:spPr>
          <a:xfrm>
            <a:off x="1510667" y="1194518"/>
            <a:ext cx="15451453" cy="1363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5A5F5E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14732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22098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29464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36830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35052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40894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46736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52578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algn="l" hangingPunct="1"/>
            <a:r>
              <a:rPr lang="ru-RU" b="1" dirty="0">
                <a:solidFill>
                  <a:srgbClr val="213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конкурсантов</a:t>
            </a:r>
          </a:p>
        </p:txBody>
      </p:sp>
      <p:pic>
        <p:nvPicPr>
          <p:cNvPr id="14" name="Picture 13" descr="0 Отчизна 3 категоряи 1 место Крапивин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325" y="2758187"/>
            <a:ext cx="13963875" cy="104486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0982473-2CD1-4944-93AA-E006EC86E983}"/>
              </a:ext>
            </a:extLst>
          </p:cNvPr>
          <p:cNvSpPr/>
          <p:nvPr/>
        </p:nvSpPr>
        <p:spPr>
          <a:xfrm>
            <a:off x="-5325" y="1336449"/>
            <a:ext cx="736845" cy="1175763"/>
          </a:xfrm>
          <a:prstGeom prst="rect">
            <a:avLst/>
          </a:prstGeom>
          <a:solidFill>
            <a:srgbClr val="2D9CCD">
              <a:alpha val="25411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" name="О чем наш проект">
            <a:extLst>
              <a:ext uri="{FF2B5EF4-FFF2-40B4-BE49-F238E27FC236}">
                <a16:creationId xmlns:a16="http://schemas.microsoft.com/office/drawing/2014/main" xmlns="" id="{73C8C4EE-85B4-9046-BC7B-1D330DF96833}"/>
              </a:ext>
            </a:extLst>
          </p:cNvPr>
          <p:cNvSpPr txBox="1">
            <a:spLocks/>
          </p:cNvSpPr>
          <p:nvPr/>
        </p:nvSpPr>
        <p:spPr>
          <a:xfrm>
            <a:off x="1510667" y="1194518"/>
            <a:ext cx="15451453" cy="1363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5A5F5E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14732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22098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29464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36830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35052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40894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46736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52578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algn="l" hangingPunct="1"/>
            <a:r>
              <a:rPr lang="ru-RU" b="1" dirty="0">
                <a:solidFill>
                  <a:srgbClr val="213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конкурсантов</a:t>
            </a:r>
          </a:p>
        </p:txBody>
      </p:sp>
      <p:pic>
        <p:nvPicPr>
          <p:cNvPr id="5" name="Picture 4" descr="0 Достоя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365" y="2806043"/>
            <a:ext cx="14630400" cy="1016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0982473-2CD1-4944-93AA-E006EC86E983}"/>
              </a:ext>
            </a:extLst>
          </p:cNvPr>
          <p:cNvSpPr/>
          <p:nvPr/>
        </p:nvSpPr>
        <p:spPr>
          <a:xfrm>
            <a:off x="-5325" y="1336449"/>
            <a:ext cx="736845" cy="1175763"/>
          </a:xfrm>
          <a:prstGeom prst="rect">
            <a:avLst/>
          </a:prstGeom>
          <a:solidFill>
            <a:srgbClr val="2D9CCD">
              <a:alpha val="25411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" name="О чем наш проект">
            <a:extLst>
              <a:ext uri="{FF2B5EF4-FFF2-40B4-BE49-F238E27FC236}">
                <a16:creationId xmlns:a16="http://schemas.microsoft.com/office/drawing/2014/main" xmlns="" id="{73C8C4EE-85B4-9046-BC7B-1D330DF96833}"/>
              </a:ext>
            </a:extLst>
          </p:cNvPr>
          <p:cNvSpPr txBox="1">
            <a:spLocks/>
          </p:cNvSpPr>
          <p:nvPr/>
        </p:nvSpPr>
        <p:spPr>
          <a:xfrm>
            <a:off x="1510667" y="1194518"/>
            <a:ext cx="15451453" cy="1363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5A5F5E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14732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22098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29464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3683000" marR="0" indent="-736600" algn="l" defTabSz="825500" rtl="0" latinLnBrk="0">
              <a:lnSpc>
                <a:spcPct val="120000"/>
              </a:lnSpc>
              <a:spcBef>
                <a:spcPts val="65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64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35052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40894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46736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5257800" marR="0" indent="-584200" algn="l" defTabSz="825500" rtl="0" latinLnBrk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5200" b="0" i="0" u="none" strike="noStrike" cap="none" spc="0" baseline="0"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algn="l" hangingPunct="1"/>
            <a:r>
              <a:rPr lang="ru-RU" b="1" dirty="0">
                <a:solidFill>
                  <a:srgbClr val="213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конкурсантов</a:t>
            </a:r>
          </a:p>
        </p:txBody>
      </p:sp>
      <p:pic>
        <p:nvPicPr>
          <p:cNvPr id="2" name="Мультимедиа в Интернете 1" title="Сухарев Михаил, 2 кат">
            <a:hlinkClick r:id="" action="ppaction://media"/>
            <a:extLst>
              <a:ext uri="{FF2B5EF4-FFF2-40B4-BE49-F238E27FC236}">
                <a16:creationId xmlns:a16="http://schemas.microsoft.com/office/drawing/2014/main" xmlns="" id="{51FEB14F-3AED-4EF3-A06F-29426BFC23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1520" y="3680920"/>
            <a:ext cx="11460480" cy="6922603"/>
          </a:xfrm>
          <a:prstGeom prst="rect">
            <a:avLst/>
          </a:prstGeom>
        </p:spPr>
      </p:pic>
      <p:pic>
        <p:nvPicPr>
          <p:cNvPr id="3" name="Мультимедиа в Интернете 2" title="Свиридов Кирилл Алексеевич, 2 кат">
            <a:hlinkClick r:id="" action="ppaction://media"/>
            <a:extLst>
              <a:ext uri="{FF2B5EF4-FFF2-40B4-BE49-F238E27FC236}">
                <a16:creationId xmlns:a16="http://schemas.microsoft.com/office/drawing/2014/main" xmlns="" id="{7FA52E42-9C87-45AF-9E19-65849EBD06D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2576177" y="3698505"/>
            <a:ext cx="11076303" cy="690501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51B1F4F-517F-42F6-A7A9-B2AC7966E9BA}"/>
              </a:ext>
            </a:extLst>
          </p:cNvPr>
          <p:cNvSpPr/>
          <p:nvPr/>
        </p:nvSpPr>
        <p:spPr>
          <a:xfrm>
            <a:off x="731520" y="10883882"/>
            <a:ext cx="11460480" cy="533479"/>
          </a:xfrm>
          <a:prstGeom prst="rect">
            <a:avLst/>
          </a:prstGeom>
          <a:solidFill>
            <a:srgbClr val="2D9CCD">
              <a:alpha val="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0E0C0E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ill Sans Light"/>
              </a:rPr>
              <a:t>Михаил Сухарев, Москва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DC5FC1B-72D4-4229-A2D9-60D6976D61BB}"/>
              </a:ext>
            </a:extLst>
          </p:cNvPr>
          <p:cNvSpPr/>
          <p:nvPr/>
        </p:nvSpPr>
        <p:spPr>
          <a:xfrm>
            <a:off x="12576177" y="10883882"/>
            <a:ext cx="11290003" cy="533479"/>
          </a:xfrm>
          <a:prstGeom prst="rect">
            <a:avLst/>
          </a:prstGeom>
          <a:solidFill>
            <a:srgbClr val="2D9CCD">
              <a:alpha val="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0E0C0E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ill Sans Light"/>
              </a:rPr>
              <a:t>Кирилл Свиридов</a:t>
            </a: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E0C0E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2447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9245F36-3941-46B1-A21D-0E5F853DCA1F}"/>
              </a:ext>
            </a:extLst>
          </p:cNvPr>
          <p:cNvSpPr/>
          <p:nvPr/>
        </p:nvSpPr>
        <p:spPr>
          <a:xfrm>
            <a:off x="985868" y="3784978"/>
            <a:ext cx="22446686" cy="9272412"/>
          </a:xfrm>
          <a:prstGeom prst="rect">
            <a:avLst/>
          </a:prstGeom>
          <a:solidFill>
            <a:srgbClr val="2D9CCD">
              <a:alpha val="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817B5C37-256D-0B4C-A8B5-30EA92BCF019}"/>
              </a:ext>
            </a:extLst>
          </p:cNvPr>
          <p:cNvSpPr/>
          <p:nvPr/>
        </p:nvSpPr>
        <p:spPr>
          <a:xfrm>
            <a:off x="-5325" y="1336449"/>
            <a:ext cx="736845" cy="1175763"/>
          </a:xfrm>
          <a:prstGeom prst="rect">
            <a:avLst/>
          </a:prstGeom>
          <a:solidFill>
            <a:srgbClr val="2D9CCD">
              <a:alpha val="25411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C57CAB-A91F-40DC-BAEF-33110F923F30}"/>
              </a:ext>
            </a:extLst>
          </p:cNvPr>
          <p:cNvSpPr txBox="1"/>
          <p:nvPr/>
        </p:nvSpPr>
        <p:spPr>
          <a:xfrm>
            <a:off x="2126142" y="4100551"/>
            <a:ext cx="21304153" cy="75507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000" dirty="0">
                <a:solidFill>
                  <a:srgbClr val="0E0C0E"/>
                </a:solidFill>
                <a:latin typeface="Times New Roman"/>
                <a:cs typeface="Segoe UI"/>
              </a:rPr>
              <a:t>«После конкурса </a:t>
            </a:r>
            <a:r>
              <a:rPr lang="ru-RU" sz="3000" b="1" dirty="0">
                <a:solidFill>
                  <a:srgbClr val="0E0C0E"/>
                </a:solidFill>
                <a:latin typeface="Times New Roman"/>
                <a:cs typeface="Segoe UI"/>
              </a:rPr>
              <a:t>я ещё раз убедилась в том, что у нас самая лучшая страна в мире, самая великая и могучая.</a:t>
            </a:r>
            <a:r>
              <a:rPr lang="ru-RU" sz="3000" dirty="0">
                <a:solidFill>
                  <a:srgbClr val="0E0C0E"/>
                </a:solidFill>
                <a:latin typeface="Times New Roman"/>
                <a:cs typeface="Segoe UI"/>
              </a:rPr>
              <a:t> </a:t>
            </a:r>
            <a:r>
              <a:rPr lang="ru-RU" sz="3000" b="1" dirty="0">
                <a:solidFill>
                  <a:srgbClr val="0E0C0E"/>
                </a:solidFill>
                <a:latin typeface="Times New Roman"/>
                <a:cs typeface="Segoe UI"/>
              </a:rPr>
              <a:t>Как и пелось в гимне» </a:t>
            </a:r>
            <a:r>
              <a:rPr lang="ru-RU" sz="3000" dirty="0">
                <a:solidFill>
                  <a:srgbClr val="0E0C0E"/>
                </a:solidFill>
                <a:latin typeface="Times New Roman"/>
                <a:cs typeface="Segoe UI"/>
              </a:rPr>
              <a:t>- Полина Якунина, Москва </a:t>
            </a:r>
            <a:endParaRPr lang="ru-RU" sz="3000" dirty="0">
              <a:solidFill>
                <a:srgbClr val="0E0C0E"/>
              </a:solidFill>
            </a:endParaRPr>
          </a:p>
          <a:p>
            <a:pPr algn="l"/>
            <a:r>
              <a:rPr lang="ru-RU" sz="3000" b="1" dirty="0">
                <a:latin typeface="Times New Roman"/>
                <a:cs typeface="Segoe UI"/>
              </a:rPr>
              <a:t>  </a:t>
            </a:r>
          </a:p>
          <a:p>
            <a:pPr algn="l"/>
            <a:r>
              <a:rPr lang="ru-RU" sz="3000" b="1" dirty="0">
                <a:solidFill>
                  <a:srgbClr val="0E0C0E"/>
                </a:solidFill>
                <a:latin typeface="Times New Roman"/>
                <a:cs typeface="Segoe UI"/>
              </a:rPr>
              <a:t>«Теперь каждая строчка, каждое слово стали мне понятными</a:t>
            </a:r>
            <a:r>
              <a:rPr lang="ru-RU" sz="3000" dirty="0">
                <a:solidFill>
                  <a:srgbClr val="0E0C0E"/>
                </a:solidFill>
                <a:latin typeface="Times New Roman"/>
                <a:cs typeface="Segoe UI"/>
              </a:rPr>
              <a:t>. Я понимаю, что это про нас, про нашу великую страну и наш удивительный народ!» - Зарина </a:t>
            </a:r>
            <a:r>
              <a:rPr lang="ru-RU" sz="3000" dirty="0" err="1">
                <a:solidFill>
                  <a:srgbClr val="0E0C0E"/>
                </a:solidFill>
                <a:latin typeface="Times New Roman"/>
                <a:cs typeface="Segoe UI"/>
              </a:rPr>
              <a:t>Гайнатуллина</a:t>
            </a:r>
            <a:r>
              <a:rPr lang="ru-RU" sz="3000" dirty="0">
                <a:solidFill>
                  <a:srgbClr val="0E0C0E"/>
                </a:solidFill>
                <a:latin typeface="Times New Roman"/>
                <a:cs typeface="Segoe UI"/>
              </a:rPr>
              <a:t>, Республика Татарстан</a:t>
            </a:r>
          </a:p>
          <a:p>
            <a:pPr algn="l"/>
            <a:r>
              <a:rPr lang="ru-RU" sz="3000" b="1" dirty="0">
                <a:latin typeface="Times New Roman"/>
                <a:cs typeface="Segoe UI"/>
              </a:rPr>
              <a:t>  </a:t>
            </a:r>
          </a:p>
          <a:p>
            <a:pPr algn="l"/>
            <a:r>
              <a:rPr lang="ru-RU" sz="3000" b="1" dirty="0">
                <a:solidFill>
                  <a:srgbClr val="0E0C0E"/>
                </a:solidFill>
                <a:latin typeface="Times New Roman"/>
                <a:cs typeface="Segoe UI"/>
              </a:rPr>
              <a:t>«Этот конкурс ещё больше привил во мне дух патриотизма</a:t>
            </a:r>
            <a:r>
              <a:rPr lang="ru-RU" sz="3000" dirty="0">
                <a:solidFill>
                  <a:srgbClr val="0E0C0E"/>
                </a:solidFill>
                <a:latin typeface="Times New Roman"/>
                <a:cs typeface="Segoe UI"/>
              </a:rPr>
              <a:t>: я лучше стала ценить силу русского народа, и то, насколько богатая и могучая наша страна - Россия!» - Анастасия </a:t>
            </a:r>
            <a:r>
              <a:rPr lang="ru-RU" sz="3000" dirty="0" err="1">
                <a:solidFill>
                  <a:srgbClr val="0E0C0E"/>
                </a:solidFill>
                <a:latin typeface="Times New Roman"/>
                <a:cs typeface="Segoe UI"/>
              </a:rPr>
              <a:t>Лисова</a:t>
            </a:r>
            <a:r>
              <a:rPr lang="ru-RU" sz="3000" dirty="0">
                <a:solidFill>
                  <a:srgbClr val="0E0C0E"/>
                </a:solidFill>
                <a:latin typeface="Times New Roman"/>
                <a:cs typeface="Segoe UI"/>
              </a:rPr>
              <a:t>, Ивановская область </a:t>
            </a:r>
          </a:p>
          <a:p>
            <a:pPr algn="l"/>
            <a:endParaRPr lang="ru-RU" sz="3000" dirty="0">
              <a:latin typeface="Times New Roman"/>
              <a:cs typeface="Segoe UI"/>
            </a:endParaRPr>
          </a:p>
          <a:p>
            <a:pPr algn="l"/>
            <a:r>
              <a:rPr lang="ru-RU" sz="3000" dirty="0">
                <a:solidFill>
                  <a:srgbClr val="0E0C0E"/>
                </a:solidFill>
                <a:latin typeface="Times New Roman"/>
                <a:cs typeface="Segoe UI"/>
              </a:rPr>
              <a:t>«Я с большим удовольствием участвовал в создании видео-</a:t>
            </a:r>
            <a:r>
              <a:rPr lang="ru-RU" sz="3000" dirty="0" err="1">
                <a:solidFill>
                  <a:srgbClr val="0E0C0E"/>
                </a:solidFill>
                <a:latin typeface="Times New Roman"/>
                <a:cs typeface="Segoe UI"/>
              </a:rPr>
              <a:t>объясняшки</a:t>
            </a:r>
            <a:r>
              <a:rPr lang="ru-RU" sz="3000" dirty="0">
                <a:solidFill>
                  <a:srgbClr val="0E0C0E"/>
                </a:solidFill>
                <a:latin typeface="Times New Roman"/>
                <a:cs typeface="Segoe UI"/>
              </a:rPr>
              <a:t> слова «достояние». Во время подготовки и создания видео </a:t>
            </a:r>
            <a:r>
              <a:rPr lang="ru-RU" sz="3000" b="1" dirty="0">
                <a:solidFill>
                  <a:srgbClr val="0E0C0E"/>
                </a:solidFill>
                <a:latin typeface="Times New Roman"/>
                <a:cs typeface="Segoe UI"/>
              </a:rPr>
              <a:t>я ощутил мощь и силу своей страны, гордость за свой народ, за свою историю. </a:t>
            </a:r>
            <a:r>
              <a:rPr lang="ru-RU" sz="3000" dirty="0">
                <a:solidFill>
                  <a:srgbClr val="0E0C0E"/>
                </a:solidFill>
                <a:latin typeface="Times New Roman"/>
                <a:cs typeface="Segoe UI"/>
              </a:rPr>
              <a:t>Обязательно буду участвовать ещё!» - Дмитрий </a:t>
            </a:r>
            <a:r>
              <a:rPr lang="ru-RU" sz="3000" dirty="0" err="1">
                <a:solidFill>
                  <a:srgbClr val="0E0C0E"/>
                </a:solidFill>
                <a:latin typeface="Times New Roman"/>
                <a:cs typeface="Segoe UI"/>
              </a:rPr>
              <a:t>Светлаков</a:t>
            </a:r>
            <a:r>
              <a:rPr lang="ru-RU" sz="3000" dirty="0">
                <a:solidFill>
                  <a:srgbClr val="0E0C0E"/>
                </a:solidFill>
                <a:latin typeface="Times New Roman"/>
                <a:cs typeface="Segoe UI"/>
              </a:rPr>
              <a:t>, Саратовская область </a:t>
            </a:r>
          </a:p>
          <a:p>
            <a:pPr algn="l"/>
            <a:endParaRPr lang="ru-RU" sz="3000" dirty="0">
              <a:solidFill>
                <a:srgbClr val="0E0C0E"/>
              </a:solidFill>
              <a:latin typeface="Times New Roman"/>
              <a:cs typeface="Segoe UI"/>
            </a:endParaRPr>
          </a:p>
          <a:p>
            <a:pPr algn="l"/>
            <a:r>
              <a:rPr lang="ru-RU" sz="3000" dirty="0">
                <a:solidFill>
                  <a:srgbClr val="0E0C0E"/>
                </a:solidFill>
                <a:latin typeface="Times New Roman"/>
                <a:cs typeface="Segoe UI"/>
              </a:rPr>
              <a:t>«Особенно мне понравилось работать со словарями. </a:t>
            </a:r>
            <a:r>
              <a:rPr lang="ru-RU" sz="3000" b="1" dirty="0">
                <a:solidFill>
                  <a:srgbClr val="0E0C0E"/>
                </a:solidFill>
                <a:latin typeface="Times New Roman"/>
                <a:cs typeface="Segoe UI"/>
              </a:rPr>
              <a:t>Словари, </a:t>
            </a:r>
            <a:r>
              <a:rPr lang="ru-RU" sz="3000" dirty="0">
                <a:solidFill>
                  <a:srgbClr val="0E0C0E"/>
                </a:solidFill>
                <a:latin typeface="Times New Roman"/>
                <a:cs typeface="Segoe UI"/>
              </a:rPr>
              <a:t>оказывается, </a:t>
            </a:r>
            <a:r>
              <a:rPr lang="ru-RU" sz="3000" b="1" dirty="0">
                <a:solidFill>
                  <a:srgbClr val="0E0C0E"/>
                </a:solidFill>
                <a:latin typeface="Times New Roman"/>
                <a:cs typeface="Segoe UI"/>
              </a:rPr>
              <a:t>неисчерпаемый источник информации</a:t>
            </a:r>
            <a:r>
              <a:rPr lang="ru-RU" sz="3000" dirty="0">
                <a:solidFill>
                  <a:srgbClr val="0E0C0E"/>
                </a:solidFill>
                <a:latin typeface="Times New Roman"/>
                <a:cs typeface="Segoe UI"/>
              </a:rPr>
              <a:t>» – </a:t>
            </a:r>
            <a:r>
              <a:rPr lang="ru-RU" sz="3000" dirty="0" err="1">
                <a:solidFill>
                  <a:srgbClr val="0E0C0E"/>
                </a:solidFill>
                <a:latin typeface="Times New Roman"/>
                <a:cs typeface="Segoe UI"/>
              </a:rPr>
              <a:t>Назиля</a:t>
            </a:r>
            <a:r>
              <a:rPr lang="ru-RU" sz="3000" dirty="0">
                <a:solidFill>
                  <a:srgbClr val="0E0C0E"/>
                </a:solidFill>
                <a:latin typeface="Times New Roman"/>
                <a:cs typeface="Segoe UI"/>
              </a:rPr>
              <a:t> </a:t>
            </a:r>
            <a:r>
              <a:rPr lang="ru-RU" sz="3000" dirty="0" err="1">
                <a:solidFill>
                  <a:srgbClr val="0E0C0E"/>
                </a:solidFill>
                <a:latin typeface="Times New Roman"/>
                <a:cs typeface="Segoe UI"/>
              </a:rPr>
              <a:t>Ахмадиева</a:t>
            </a:r>
            <a:r>
              <a:rPr lang="ru-RU" sz="3000" dirty="0">
                <a:solidFill>
                  <a:srgbClr val="0E0C0E"/>
                </a:solidFill>
                <a:latin typeface="Times New Roman"/>
                <a:cs typeface="Segoe UI"/>
              </a:rPr>
              <a:t>, </a:t>
            </a:r>
            <a:r>
              <a:rPr lang="ru-RU" sz="3000" dirty="0" err="1">
                <a:solidFill>
                  <a:srgbClr val="0E0C0E"/>
                </a:solidFill>
                <a:latin typeface="Times New Roman"/>
                <a:cs typeface="Segoe UI"/>
              </a:rPr>
              <a:t>Нурлатский</a:t>
            </a:r>
            <a:r>
              <a:rPr lang="ru-RU" sz="3000" dirty="0">
                <a:solidFill>
                  <a:srgbClr val="0E0C0E"/>
                </a:solidFill>
                <a:latin typeface="Times New Roman"/>
                <a:cs typeface="Segoe UI"/>
              </a:rPr>
              <a:t> район </a:t>
            </a:r>
          </a:p>
          <a:p>
            <a:pPr algn="l"/>
            <a:endParaRPr lang="ru-RU" sz="3400" dirty="0">
              <a:latin typeface="Times New Roman"/>
              <a:cs typeface="Segoe U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1FE7008-7637-4402-98F2-72174B4E5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75" y="3991053"/>
            <a:ext cx="758354" cy="7583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72BC6CE-5C70-4D53-9690-CFFCC3868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37" y="5533805"/>
            <a:ext cx="758354" cy="7583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6A3E96E-FEC1-45A4-8237-62509EB10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75" y="7168721"/>
            <a:ext cx="758354" cy="7583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807BED0-A0C1-47C1-AA9D-300AA049E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77" y="8711473"/>
            <a:ext cx="758354" cy="7583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D2EC7CD-A287-9640-A870-7A6D10BF8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29" y="10113055"/>
            <a:ext cx="758354" cy="7583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1AC727D-0996-9440-BFF3-E9C30CB39B8B}"/>
              </a:ext>
            </a:extLst>
          </p:cNvPr>
          <p:cNvSpPr txBox="1"/>
          <p:nvPr/>
        </p:nvSpPr>
        <p:spPr>
          <a:xfrm>
            <a:off x="961292" y="1029031"/>
            <a:ext cx="2082645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8000" b="1" dirty="0">
                <a:solidFill>
                  <a:srgbClr val="213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 Как меняются дети? </a:t>
            </a:r>
            <a:r>
              <a:rPr lang="ru-RU" sz="8000" dirty="0">
                <a:solidFill>
                  <a:srgbClr val="213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/>
                <a:cs typeface="Segoe UI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716896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6D48DCE-6CE2-4471-A2E2-00F3A138A356}"/>
              </a:ext>
            </a:extLst>
          </p:cNvPr>
          <p:cNvSpPr/>
          <p:nvPr/>
        </p:nvSpPr>
        <p:spPr>
          <a:xfrm>
            <a:off x="369888" y="3329394"/>
            <a:ext cx="13468351" cy="9881520"/>
          </a:xfrm>
          <a:prstGeom prst="rect">
            <a:avLst/>
          </a:prstGeom>
          <a:solidFill>
            <a:srgbClr val="2D9CCD">
              <a:alpha val="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C4BF874D-7BE3-FF45-A648-380A1BBC3297}"/>
              </a:ext>
            </a:extLst>
          </p:cNvPr>
          <p:cNvSpPr/>
          <p:nvPr/>
        </p:nvSpPr>
        <p:spPr>
          <a:xfrm>
            <a:off x="2122526" y="-1329907"/>
            <a:ext cx="7021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chemeClr val="tx2"/>
                </a:solidFill>
                <a:latin typeface="SF UI Display Semibold" pitchFamily="2" charset="0"/>
              </a:rPr>
              <a:t>«Расскажи миру о своей Родине» </a:t>
            </a:r>
            <a:endParaRPr lang="ru-RU" sz="3200" b="1">
              <a:latin typeface="SF UI Display Semibold" pitchFamily="2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817B5C37-256D-0B4C-A8B5-30EA92BCF019}"/>
              </a:ext>
            </a:extLst>
          </p:cNvPr>
          <p:cNvSpPr/>
          <p:nvPr/>
        </p:nvSpPr>
        <p:spPr>
          <a:xfrm>
            <a:off x="-5325" y="1336449"/>
            <a:ext cx="736845" cy="1175763"/>
          </a:xfrm>
          <a:prstGeom prst="rect">
            <a:avLst/>
          </a:prstGeom>
          <a:solidFill>
            <a:srgbClr val="2D9CCD">
              <a:alpha val="25411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3BEE33-75AF-4828-9F20-6E63A620849E}"/>
              </a:ext>
            </a:extLst>
          </p:cNvPr>
          <p:cNvSpPr txBox="1"/>
          <p:nvPr/>
        </p:nvSpPr>
        <p:spPr>
          <a:xfrm>
            <a:off x="1172470" y="3490072"/>
            <a:ext cx="11863185" cy="79816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3200" dirty="0">
                <a:solidFill>
                  <a:srgbClr val="0E0C0E"/>
                </a:solidFill>
                <a:latin typeface="Times New Roman"/>
                <a:cs typeface="Segoe UI"/>
              </a:rPr>
              <a:t>Конкурс поддерживают более 50 партнёров, среди которых государственные, общественные и бизнес организации: Министерство Просвещения РФ, Общественная палата РФ, Национальная Родительская Ассоциация, «Деловая Россия», Московский педагогический государственный университет, ВГТРК, </a:t>
            </a:r>
            <a:r>
              <a:rPr lang="en-US" sz="3200" dirty="0">
                <a:solidFill>
                  <a:srgbClr val="0E0C0E"/>
                </a:solidFill>
                <a:latin typeface="Times New Roman"/>
                <a:cs typeface="Segoe UI"/>
              </a:rPr>
              <a:t>Cinnabon</a:t>
            </a:r>
            <a:r>
              <a:rPr lang="ru-RU" sz="3200" dirty="0">
                <a:solidFill>
                  <a:srgbClr val="0E0C0E"/>
                </a:solidFill>
                <a:latin typeface="Times New Roman"/>
                <a:cs typeface="Segoe UI"/>
              </a:rPr>
              <a:t>, Ценный контракт, </a:t>
            </a:r>
            <a:r>
              <a:rPr lang="ru-RU" sz="3200" dirty="0" err="1">
                <a:solidFill>
                  <a:srgbClr val="0E0C0E"/>
                </a:solidFill>
                <a:latin typeface="Times New Roman"/>
                <a:cs typeface="Segoe UI"/>
              </a:rPr>
              <a:t>Аверта</a:t>
            </a:r>
            <a:r>
              <a:rPr lang="ru-RU" sz="3200" dirty="0">
                <a:solidFill>
                  <a:srgbClr val="0E0C0E"/>
                </a:solidFill>
                <a:latin typeface="Times New Roman"/>
                <a:cs typeface="Segoe UI"/>
              </a:rPr>
              <a:t> групп, «Регионы России» и другие.</a:t>
            </a:r>
            <a:endParaRPr lang="ru-RU" sz="4800" dirty="0">
              <a:solidFill>
                <a:srgbClr val="0E0C0E"/>
              </a:solidFill>
            </a:endParaRPr>
          </a:p>
          <a:p>
            <a:pPr algn="just"/>
            <a:r>
              <a:rPr lang="ru-RU" sz="3200" dirty="0">
                <a:solidFill>
                  <a:srgbClr val="0E0C0E"/>
                </a:solidFill>
                <a:latin typeface="Times New Roman"/>
                <a:cs typeface="Segoe UI"/>
              </a:rPr>
              <a:t>  </a:t>
            </a:r>
          </a:p>
          <a:p>
            <a:pPr algn="just"/>
            <a:r>
              <a:rPr lang="ru-RU" sz="3200" dirty="0">
                <a:solidFill>
                  <a:srgbClr val="0E0C0E"/>
                </a:solidFill>
                <a:latin typeface="Times New Roman"/>
                <a:cs typeface="Segoe UI"/>
              </a:rPr>
              <a:t>Наши партнёры принимают активное участие в торжественных мероприятиях - выставках и церемониях, выступают с речью в качестве почётных гостей, вдохновляют конкурсантов, вручают наградные материалы участникам и победителям. </a:t>
            </a:r>
          </a:p>
          <a:p>
            <a:pPr algn="just"/>
            <a:endParaRPr lang="ru-RU" sz="3200" dirty="0">
              <a:solidFill>
                <a:srgbClr val="0E0C0E"/>
              </a:solidFill>
              <a:latin typeface="Times New Roman"/>
              <a:cs typeface="Segoe UI"/>
            </a:endParaRPr>
          </a:p>
          <a:p>
            <a:pPr algn="just"/>
            <a:r>
              <a:rPr lang="ru-RU" sz="3200" dirty="0">
                <a:solidFill>
                  <a:srgbClr val="0E0C0E"/>
                </a:solidFill>
                <a:latin typeface="Times New Roman"/>
                <a:cs typeface="Segoe UI"/>
              </a:rPr>
              <a:t>Благодаря нашим совместным усилиям дети со всего мира становятся счастливыми и начинают больше любить страну, в которой живут!  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630A012-7EF5-49BB-988A-5A99A440C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082" y="4444718"/>
            <a:ext cx="9912030" cy="76508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30C243-5530-FB4A-9775-D2A0D7AE3523}"/>
              </a:ext>
            </a:extLst>
          </p:cNvPr>
          <p:cNvSpPr txBox="1"/>
          <p:nvPr/>
        </p:nvSpPr>
        <p:spPr>
          <a:xfrm>
            <a:off x="863934" y="1281307"/>
            <a:ext cx="21925727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8800" b="1" dirty="0">
                <a:solidFill>
                  <a:srgbClr val="213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друзей детей России: наши партнеры</a:t>
            </a:r>
          </a:p>
        </p:txBody>
      </p:sp>
    </p:spTree>
    <p:extLst>
      <p:ext uri="{BB962C8B-B14F-4D97-AF65-F5344CB8AC3E}">
        <p14:creationId xmlns:p14="http://schemas.microsoft.com/office/powerpoint/2010/main" val="30891691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403</Words>
  <Application>Microsoft Office PowerPoint</Application>
  <PresentationFormat>Произвольный</PresentationFormat>
  <Paragraphs>51</Paragraphs>
  <Slides>10</Slides>
  <Notes>7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Gill Sans Light</vt:lpstr>
      <vt:lpstr>Helvetica Neue</vt:lpstr>
      <vt:lpstr>Calibri</vt:lpstr>
      <vt:lpstr>Times New Roman</vt:lpstr>
      <vt:lpstr>Segoe UI</vt:lpstr>
      <vt:lpstr>SF UI Display Semibold</vt:lpstr>
      <vt:lpstr>Arimo</vt:lpstr>
      <vt:lpstr>Tahoma</vt:lpstr>
      <vt:lpstr>Showroom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конкурс  «Расскажи миру о своей Родине»</dc:title>
  <dc:creator>LD</dc:creator>
  <cp:lastModifiedBy>Приемная Депкультуры Югры</cp:lastModifiedBy>
  <cp:revision>454</cp:revision>
  <dcterms:created xsi:type="dcterms:W3CDTF">2021-12-13T12:51:07Z</dcterms:created>
  <dcterms:modified xsi:type="dcterms:W3CDTF">2022-10-17T11:11:30Z</dcterms:modified>
</cp:coreProperties>
</file>